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8A9-B687-4302-9395-2322403C6656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684-0CB7-41E9-A4DF-5D1C2CA5BF6F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7C35-9E19-4518-A4B2-3B09CD8CC756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DA8-8897-4DDF-BFB6-5D83863C837A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A708-C5F0-412D-90E2-1919F0D196AE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F8FA-EF43-4642-9368-3F4E33039BD9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513FEF9-69D0-4F8C-A336-59491FBEDC47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6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" y="2733709"/>
            <a:ext cx="8641576" cy="1373070"/>
          </a:xfrm>
        </p:spPr>
        <p:txBody>
          <a:bodyPr/>
          <a:lstStyle/>
          <a:p>
            <a:r>
              <a:rPr lang="en-US" dirty="0"/>
              <a:t>New Vegan Restaurant in Madrid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Location recommendation report.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07678" y="2773680"/>
            <a:ext cx="2635135" cy="55335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-7377"/>
          <a:stretch/>
        </p:blipFill>
        <p:spPr>
          <a:xfrm>
            <a:off x="9120018" y="2593571"/>
            <a:ext cx="3292638" cy="164592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5025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(Processing the results)</a:t>
            </a:r>
            <a:endParaRPr lang="en-US" sz="2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The </a:t>
            </a:r>
            <a:r>
              <a:rPr lang="en-US" dirty="0">
                <a:effectLst/>
              </a:rPr>
              <a:t>most common categories by neighborhood that include vegan </a:t>
            </a:r>
            <a:r>
              <a:rPr lang="en-US" dirty="0" smtClean="0">
                <a:effectLst/>
              </a:rPr>
              <a:t>food: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4" y="3755722"/>
            <a:ext cx="4350663" cy="24743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94" y="3430559"/>
            <a:ext cx="5391902" cy="3124636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4687774" y="4909702"/>
            <a:ext cx="1598954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plate of vegan foo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8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(k-means clustering)</a:t>
            </a:r>
            <a:endParaRPr lang="en-US" sz="2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</a:t>
            </a:r>
            <a:r>
              <a:rPr lang="en-US" dirty="0"/>
              <a:t>the group of restaurants by </a:t>
            </a:r>
            <a:r>
              <a:rPr lang="en-US" dirty="0" smtClean="0"/>
              <a:t>clusters: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1" y="2946714"/>
            <a:ext cx="6214594" cy="37224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" y="3663235"/>
            <a:ext cx="4742847" cy="1814718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4888429" y="4394313"/>
            <a:ext cx="839039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plate of vegan foo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02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 smtClean="0">
                <a:solidFill>
                  <a:srgbClr val="FF0000"/>
                </a:solidFill>
              </a:rPr>
              <a:t>(Vegan </a:t>
            </a:r>
            <a:r>
              <a:rPr lang="en-US" sz="2000" dirty="0">
                <a:solidFill>
                  <a:srgbClr val="FF0000"/>
                </a:solidFill>
              </a:rPr>
              <a:t>venues – Neighborhoods / </a:t>
            </a:r>
            <a:r>
              <a:rPr lang="en-US" sz="2000" dirty="0" err="1">
                <a:solidFill>
                  <a:srgbClr val="FF0000"/>
                </a:solidFill>
              </a:rPr>
              <a:t>matplotlib.pyplot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neighborhoods contain fewer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than </a:t>
            </a:r>
            <a:r>
              <a:rPr lang="en-US" dirty="0"/>
              <a:t>10 vegan restaurants.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5400" dirty="0" smtClean="0">
                <a:solidFill>
                  <a:srgbClr val="FFC000"/>
                </a:solidFill>
              </a:rPr>
              <a:t>THIS </a:t>
            </a:r>
            <a:r>
              <a:rPr lang="en-US" sz="5400" dirty="0">
                <a:solidFill>
                  <a:srgbClr val="FFC000"/>
                </a:solidFill>
              </a:rPr>
              <a:t>IS GOOD.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947" y="2336873"/>
            <a:ext cx="4801270" cy="4153480"/>
          </a:xfrm>
          <a:prstGeom prst="rect">
            <a:avLst/>
          </a:prstGeom>
        </p:spPr>
      </p:pic>
      <p:pic>
        <p:nvPicPr>
          <p:cNvPr id="5" name="Picture 4" descr="plate of vegan f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3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200" dirty="0" smtClean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Foursquare </a:t>
            </a:r>
            <a:r>
              <a:rPr lang="en-US" sz="2400" dirty="0" smtClean="0">
                <a:solidFill>
                  <a:srgbClr val="FF0000"/>
                </a:solidFill>
              </a:rPr>
              <a:t>API / </a:t>
            </a:r>
            <a:r>
              <a:rPr lang="en-US" sz="2400" dirty="0" err="1">
                <a:solidFill>
                  <a:srgbClr val="FF0000"/>
                </a:solidFill>
              </a:rPr>
              <a:t>matplotlib.pyplot</a:t>
            </a:r>
            <a:r>
              <a:rPr lang="en-US" sz="2200" dirty="0" smtClean="0">
                <a:solidFill>
                  <a:srgbClr val="FF0000"/>
                </a:solidFill>
              </a:rPr>
              <a:t>)</a:t>
            </a:r>
            <a:endParaRPr lang="en-US" sz="2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121" y="2345185"/>
            <a:ext cx="9613861" cy="4413061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 </a:t>
            </a:r>
            <a:r>
              <a:rPr lang="en-US" dirty="0"/>
              <a:t>of restaurants </a:t>
            </a:r>
            <a:r>
              <a:rPr lang="en-US" dirty="0" smtClean="0"/>
              <a:t>of </a:t>
            </a:r>
            <a:r>
              <a:rPr lang="en-US" dirty="0"/>
              <a:t>any kind in the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city </a:t>
            </a:r>
            <a:r>
              <a:rPr lang="en-US" dirty="0"/>
              <a:t>(all neighborhoods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3600" dirty="0">
                <a:solidFill>
                  <a:srgbClr val="FFC000"/>
                </a:solidFill>
              </a:rPr>
              <a:t>- </a:t>
            </a:r>
            <a:r>
              <a:rPr lang="es-ES" sz="3600" dirty="0" err="1">
                <a:solidFill>
                  <a:srgbClr val="FFC000"/>
                </a:solidFill>
              </a:rPr>
              <a:t>Partial</a:t>
            </a:r>
            <a:r>
              <a:rPr lang="es-ES" sz="3600" dirty="0">
                <a:solidFill>
                  <a:srgbClr val="FFC000"/>
                </a:solidFill>
              </a:rPr>
              <a:t> </a:t>
            </a:r>
            <a:r>
              <a:rPr lang="es-ES" sz="3600" dirty="0" err="1">
                <a:solidFill>
                  <a:srgbClr val="FFC000"/>
                </a:solidFill>
              </a:rPr>
              <a:t>conclusion</a:t>
            </a:r>
            <a:r>
              <a:rPr lang="es-ES" sz="3600" dirty="0">
                <a:solidFill>
                  <a:srgbClr val="FFC000"/>
                </a:solidFill>
              </a:rPr>
              <a:t> :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Restaurants </a:t>
            </a:r>
            <a:r>
              <a:rPr lang="en-US" dirty="0">
                <a:effectLst/>
              </a:rPr>
              <a:t>are very common places in Madrid, 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practically </a:t>
            </a:r>
            <a:r>
              <a:rPr lang="en-US" dirty="0">
                <a:effectLst/>
              </a:rPr>
              <a:t>all the neighborhoods have between 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45 </a:t>
            </a:r>
            <a:r>
              <a:rPr lang="en-US" dirty="0">
                <a:effectLst/>
              </a:rPr>
              <a:t>and 50 places of this type.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41" y="2540980"/>
            <a:ext cx="4877481" cy="4153480"/>
          </a:xfrm>
          <a:prstGeom prst="rect">
            <a:avLst/>
          </a:prstGeom>
        </p:spPr>
      </p:pic>
      <p:pic>
        <p:nvPicPr>
          <p:cNvPr id="5" name="Picture 4" descr="plate of vegan f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88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(New variable)</a:t>
            </a:r>
            <a:endParaRPr lang="en-US" sz="2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4684" y="2602881"/>
            <a:ext cx="9613861" cy="3599316"/>
          </a:xfrm>
        </p:spPr>
        <p:txBody>
          <a:bodyPr>
            <a:normAutofit/>
          </a:bodyPr>
          <a:lstStyle/>
          <a:p>
            <a:r>
              <a:rPr lang="en-US" dirty="0"/>
              <a:t>According to the popularity of restaurants by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neighborhood </a:t>
            </a:r>
            <a:r>
              <a:rPr lang="en-US" dirty="0"/>
              <a:t>we can </a:t>
            </a:r>
            <a:r>
              <a:rPr lang="en-US" dirty="0" smtClean="0"/>
              <a:t>discard very </a:t>
            </a:r>
            <a:r>
              <a:rPr lang="en-US" dirty="0"/>
              <a:t>few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f them.</a:t>
            </a:r>
          </a:p>
          <a:p>
            <a:pPr marL="0" indent="0">
              <a:buNone/>
            </a:pPr>
            <a:endParaRPr lang="es-ES" dirty="0"/>
          </a:p>
          <a:p>
            <a:r>
              <a:rPr lang="en-US" dirty="0"/>
              <a:t>The vegan movement is very popular among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young people</a:t>
            </a:r>
            <a:r>
              <a:rPr lang="en-US" dirty="0"/>
              <a:t>, so let's review which neighborhoods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have </a:t>
            </a:r>
            <a:r>
              <a:rPr lang="en-US" dirty="0"/>
              <a:t>the </a:t>
            </a:r>
            <a:r>
              <a:rPr lang="en-US" dirty="0" smtClean="0"/>
              <a:t>largest </a:t>
            </a:r>
            <a:r>
              <a:rPr lang="en-US" dirty="0"/>
              <a:t>university movement.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61" y="2896420"/>
            <a:ext cx="4650355" cy="3305777"/>
          </a:xfrm>
          <a:prstGeom prst="rect">
            <a:avLst/>
          </a:prstGeom>
        </p:spPr>
      </p:pic>
      <p:pic>
        <p:nvPicPr>
          <p:cNvPr id="5" name="Picture 4" descr="plate of vegan f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337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 smtClean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</a:rPr>
              <a:t>Foursquare API / </a:t>
            </a:r>
            <a:r>
              <a:rPr lang="en-US" sz="2000" dirty="0" err="1">
                <a:solidFill>
                  <a:srgbClr val="FF0000"/>
                </a:solidFill>
              </a:rPr>
              <a:t>matplotlib.pyplot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8887" y="2336873"/>
            <a:ext cx="9845295" cy="4280436"/>
          </a:xfrm>
        </p:spPr>
        <p:txBody>
          <a:bodyPr/>
          <a:lstStyle/>
          <a:p>
            <a:r>
              <a:rPr lang="en-US" dirty="0"/>
              <a:t>We focus on neighborhoods with more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than </a:t>
            </a:r>
            <a:r>
              <a:rPr lang="en-US" dirty="0"/>
              <a:t>45 campuses that have some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relationship </a:t>
            </a:r>
            <a:r>
              <a:rPr lang="en-US" dirty="0"/>
              <a:t>with universities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Our </a:t>
            </a:r>
            <a:r>
              <a:rPr lang="en-US" dirty="0"/>
              <a:t>list is reduced to</a:t>
            </a:r>
            <a:r>
              <a:rPr lang="en-US" dirty="0" smtClean="0"/>
              <a:t>:</a:t>
            </a:r>
          </a:p>
          <a:p>
            <a:pPr>
              <a:buFontTx/>
              <a:buChar char="-"/>
            </a:pPr>
            <a:endParaRPr lang="es-ES" dirty="0"/>
          </a:p>
          <a:p>
            <a:pPr marL="0" indent="0">
              <a:buNone/>
            </a:pPr>
            <a:r>
              <a:rPr lang="es-ES" sz="7200" dirty="0" smtClean="0">
                <a:solidFill>
                  <a:srgbClr val="FFC000"/>
                </a:solidFill>
              </a:rPr>
              <a:t>35 </a:t>
            </a:r>
            <a:r>
              <a:rPr lang="es-ES" sz="7200" dirty="0" err="1" smtClean="0">
                <a:solidFill>
                  <a:srgbClr val="FFC000"/>
                </a:solidFill>
              </a:rPr>
              <a:t>candidates</a:t>
            </a:r>
            <a:r>
              <a:rPr lang="es-ES" sz="7200" dirty="0" smtClean="0">
                <a:solidFill>
                  <a:srgbClr val="FFC000"/>
                </a:solidFill>
              </a:rPr>
              <a:t>.</a:t>
            </a:r>
            <a:endParaRPr lang="en-US" sz="7200" dirty="0">
              <a:solidFill>
                <a:srgbClr val="FFC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08" y="2435250"/>
            <a:ext cx="4801270" cy="418205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0801257" y="3674225"/>
            <a:ext cx="0" cy="282632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 rot="19817370">
            <a:off x="7949604" y="4997825"/>
            <a:ext cx="2305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</a:rPr>
              <a:t>DISCARD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1" name="Picture 4" descr="plate of vegan f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6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 smtClean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</a:rPr>
              <a:t>Processing </a:t>
            </a:r>
            <a:r>
              <a:rPr lang="en-US" sz="2000" dirty="0" smtClean="0">
                <a:solidFill>
                  <a:srgbClr val="FF0000"/>
                </a:solidFill>
              </a:rPr>
              <a:t>results / join)</a:t>
            </a:r>
            <a:endParaRPr lang="en-US" sz="2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7935" y="2370124"/>
            <a:ext cx="11639141" cy="3599316"/>
          </a:xfrm>
        </p:spPr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oining </a:t>
            </a:r>
            <a:r>
              <a:rPr lang="en-US" dirty="0"/>
              <a:t>the data of Vegan Restaurants by </a:t>
            </a:r>
            <a:r>
              <a:rPr lang="en-US" dirty="0" smtClean="0"/>
              <a:t>neighborhoods, </a:t>
            </a:r>
            <a:r>
              <a:rPr lang="en-US" dirty="0"/>
              <a:t>and the neighborhoods with more university movement we can get the neighborhoods that do not have any restaurant of this type yet and that have a great youthful flow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Here are the finalists for the poster,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First </a:t>
            </a:r>
            <a:r>
              <a:rPr lang="en-US" dirty="0">
                <a:solidFill>
                  <a:srgbClr val="FF0000"/>
                </a:solidFill>
              </a:rPr>
              <a:t>Vegan in the </a:t>
            </a:r>
            <a:r>
              <a:rPr lang="en-US" dirty="0" smtClean="0">
                <a:solidFill>
                  <a:srgbClr val="FF0000"/>
                </a:solidFill>
              </a:rPr>
              <a:t>neighborhood</a:t>
            </a:r>
            <a:r>
              <a:rPr lang="en-US" dirty="0" smtClean="0"/>
              <a:t>”. </a:t>
            </a:r>
            <a:r>
              <a:rPr lang="en-US" dirty="0"/>
              <a:t>Areas with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high </a:t>
            </a:r>
            <a:r>
              <a:rPr lang="en-US" dirty="0"/>
              <a:t>student movement and no vegan options.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042" y="3689779"/>
            <a:ext cx="4467849" cy="295316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89939" y="5550901"/>
            <a:ext cx="575510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7200" dirty="0" smtClean="0">
                <a:solidFill>
                  <a:srgbClr val="FFC000"/>
                </a:solidFill>
              </a:rPr>
              <a:t>6 </a:t>
            </a:r>
            <a:r>
              <a:rPr lang="es-ES" sz="7200" dirty="0" err="1">
                <a:solidFill>
                  <a:srgbClr val="FFC000"/>
                </a:solidFill>
              </a:rPr>
              <a:t>candidates</a:t>
            </a:r>
            <a:r>
              <a:rPr lang="es-ES" sz="7200" dirty="0">
                <a:solidFill>
                  <a:srgbClr val="FFC000"/>
                </a:solidFill>
              </a:rPr>
              <a:t>.</a:t>
            </a:r>
            <a:endParaRPr lang="en-US" sz="7200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Picture 4" descr="plate of vegan f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42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 smtClean="0">
                <a:solidFill>
                  <a:srgbClr val="FF0000"/>
                </a:solidFill>
              </a:rPr>
              <a:t>(Almost done)</a:t>
            </a:r>
            <a:endParaRPr lang="en-US" sz="2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8887" y="2336872"/>
            <a:ext cx="11513128" cy="4296683"/>
          </a:xfrm>
        </p:spPr>
        <p:txBody>
          <a:bodyPr>
            <a:normAutofit/>
          </a:bodyPr>
          <a:lstStyle/>
          <a:p>
            <a:r>
              <a:rPr lang="en-US" dirty="0"/>
              <a:t>We are going to try to decide for one, in the Web of the Community of Madrid statistical files can be configured to </a:t>
            </a:r>
            <a:r>
              <a:rPr lang="en-US" dirty="0" smtClean="0"/>
              <a:t>download, </a:t>
            </a:r>
            <a:r>
              <a:rPr lang="en-US" dirty="0"/>
              <a:t>we are going to look for the evolution of population of these districts and we will stay with the greater projection of growth.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44" y="3796722"/>
            <a:ext cx="9554908" cy="2905530"/>
          </a:xfrm>
          <a:prstGeom prst="rect">
            <a:avLst/>
          </a:prstGeom>
        </p:spPr>
      </p:pic>
      <p:pic>
        <p:nvPicPr>
          <p:cNvPr id="5" name="Picture 4" descr="plate of vegan f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9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 smtClean="0">
                <a:solidFill>
                  <a:srgbClr val="FF0000"/>
                </a:solidFill>
              </a:rPr>
              <a:t>(Evolution </a:t>
            </a:r>
            <a:r>
              <a:rPr lang="en-US" sz="2000" dirty="0">
                <a:solidFill>
                  <a:srgbClr val="FF0000"/>
                </a:solidFill>
              </a:rPr>
              <a:t>of </a:t>
            </a:r>
            <a:r>
              <a:rPr lang="en-US" sz="2000" dirty="0" smtClean="0">
                <a:solidFill>
                  <a:srgbClr val="FF0000"/>
                </a:solidFill>
              </a:rPr>
              <a:t>population / area plot 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" y="2173925"/>
            <a:ext cx="7214641" cy="4519061"/>
          </a:xfrm>
          <a:prstGeom prst="rect">
            <a:avLst/>
          </a:prstGeom>
        </p:spPr>
      </p:pic>
      <p:sp>
        <p:nvSpPr>
          <p:cNvPr id="5" name="Estrella de 5 puntas 4"/>
          <p:cNvSpPr/>
          <p:nvPr/>
        </p:nvSpPr>
        <p:spPr>
          <a:xfrm>
            <a:off x="6824750" y="3940233"/>
            <a:ext cx="266007" cy="249381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7090759" y="2851265"/>
            <a:ext cx="698266" cy="10889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7730029" y="2576946"/>
            <a:ext cx="43140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The</a:t>
            </a:r>
            <a:r>
              <a:rPr lang="en-US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Horcajo</a:t>
            </a:r>
            <a:r>
              <a:rPr lang="en-US" dirty="0"/>
              <a:t> </a:t>
            </a:r>
            <a:r>
              <a:rPr lang="en-US" sz="2400" dirty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district is the </a:t>
            </a:r>
            <a:endParaRPr lang="en-US" sz="2400" dirty="0" smtClean="0">
              <a:effectLst>
                <a:outerShdw blurRad="228600" algn="ctr" rotWithShape="0">
                  <a:prstClr val="black">
                    <a:alpha val="53000"/>
                  </a:prst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second </a:t>
            </a:r>
            <a:r>
              <a:rPr lang="en-US" sz="2400" dirty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one </a:t>
            </a:r>
            <a:r>
              <a:rPr lang="en-US" sz="2400" dirty="0" smtClean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with </a:t>
            </a:r>
            <a:r>
              <a:rPr lang="en-US" sz="2400" dirty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the largest </a:t>
            </a:r>
            <a:endParaRPr lang="en-US" sz="2400" dirty="0" smtClean="0">
              <a:effectLst>
                <a:outerShdw blurRad="228600" algn="ctr" rotWithShape="0">
                  <a:prstClr val="black">
                    <a:alpha val="53000"/>
                  </a:prst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fixed </a:t>
            </a:r>
            <a:r>
              <a:rPr lang="en-US" sz="2400" dirty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population, but </a:t>
            </a:r>
            <a:r>
              <a:rPr lang="en-US" sz="2400" dirty="0" smtClean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it </a:t>
            </a:r>
            <a:r>
              <a:rPr lang="en-US" sz="2400" dirty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has a </a:t>
            </a:r>
            <a:endParaRPr lang="en-US" sz="2400" dirty="0" smtClean="0">
              <a:effectLst>
                <a:outerShdw blurRad="228600" algn="ctr" rotWithShape="0">
                  <a:prstClr val="black">
                    <a:alpha val="53000"/>
                  </a:prst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more </a:t>
            </a:r>
            <a:r>
              <a:rPr lang="en-US" sz="2400" dirty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reliable growth trend.</a:t>
            </a:r>
          </a:p>
        </p:txBody>
      </p:sp>
      <p:pic>
        <p:nvPicPr>
          <p:cNvPr id="11" name="Picture 4" descr="plate of vegan f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39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decision</a:t>
            </a:r>
            <a:r>
              <a:rPr lang="en-US" dirty="0"/>
              <a:t/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0" y="2195556"/>
            <a:ext cx="9613861" cy="3599316"/>
          </a:xfrm>
        </p:spPr>
        <p:txBody>
          <a:bodyPr/>
          <a:lstStyle/>
          <a:p>
            <a:r>
              <a:rPr lang="en-US" dirty="0"/>
              <a:t>With the flow of students in the area and the projected growth of the fixed population, the market share could be assured. </a:t>
            </a:r>
          </a:p>
          <a:p>
            <a:r>
              <a:rPr lang="en-US" dirty="0"/>
              <a:t>Furthermore, there is no similar restaurant in the entire neighborhood.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132" y="3599066"/>
            <a:ext cx="6156749" cy="304615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47007" y="3895461"/>
            <a:ext cx="523412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The </a:t>
            </a:r>
            <a:r>
              <a:rPr lang="en-US" sz="4000" dirty="0" err="1">
                <a:solidFill>
                  <a:srgbClr val="FFC000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Horcajo</a:t>
            </a:r>
            <a:r>
              <a:rPr lang="en-US" dirty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neighborhood, is the area </a:t>
            </a:r>
            <a:endParaRPr lang="en-US" dirty="0" smtClean="0">
              <a:effectLst>
                <a:outerShdw blurRad="228600" algn="ctr" rotWithShape="0">
                  <a:prstClr val="black">
                    <a:alpha val="53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Selected to </a:t>
            </a:r>
            <a:r>
              <a:rPr lang="en-US" dirty="0"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open a new restaurant.</a:t>
            </a:r>
          </a:p>
        </p:txBody>
      </p:sp>
      <p:pic>
        <p:nvPicPr>
          <p:cNvPr id="6" name="Picture 4" descr="plate of vegan f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1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Problem: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Vegan restaurants are on the rise in Europe. It's still a good opportunity, but it takes timely market research</a:t>
            </a:r>
            <a:r>
              <a:rPr lang="en-US" dirty="0" smtClean="0"/>
              <a:t>.</a:t>
            </a:r>
          </a:p>
          <a:p>
            <a:r>
              <a:rPr lang="en-US" dirty="0"/>
              <a:t>Today more than ever, the profession of chef is especially </a:t>
            </a:r>
            <a:r>
              <a:rPr lang="en-US" dirty="0" smtClean="0"/>
              <a:t>valued.</a:t>
            </a:r>
          </a:p>
          <a:p>
            <a:r>
              <a:rPr lang="en-US" dirty="0"/>
              <a:t>From an economic point of view, in the most successful cases a return of 25% has been </a:t>
            </a:r>
            <a:r>
              <a:rPr lang="en-US" dirty="0" smtClean="0"/>
              <a:t>achieved.</a:t>
            </a:r>
          </a:p>
          <a:p>
            <a:r>
              <a:rPr lang="en-US" dirty="0" smtClean="0"/>
              <a:t>Is vital </a:t>
            </a:r>
            <a:r>
              <a:rPr lang="en-US" dirty="0"/>
              <a:t>to define our business concept, its structure, positioning, location and elements of the marketing mix. </a:t>
            </a:r>
          </a:p>
        </p:txBody>
      </p:sp>
      <p:pic>
        <p:nvPicPr>
          <p:cNvPr id="2052" name="Picture 4" descr="plate of vegan fo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396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1019" y="2444939"/>
            <a:ext cx="9613861" cy="35993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obtained a good approach to the problem and have found a solution that seems to be </a:t>
            </a:r>
            <a:r>
              <a:rPr lang="en-US" dirty="0" smtClean="0"/>
              <a:t>satisfactory, however</a:t>
            </a:r>
            <a:r>
              <a:rPr lang="en-US" dirty="0"/>
              <a:t>, other factors could be studied further, such as the average income of the area, other recreational areas nearby, and the average price per square meter</a:t>
            </a:r>
            <a:r>
              <a:rPr lang="en-US" dirty="0" smtClean="0"/>
              <a:t>.</a:t>
            </a:r>
          </a:p>
          <a:p>
            <a:r>
              <a:rPr lang="en-US" dirty="0"/>
              <a:t>As a conclusion we can say that the objectives of the study have been met.  </a:t>
            </a:r>
          </a:p>
          <a:p>
            <a:r>
              <a:rPr lang="en-US" dirty="0"/>
              <a:t>The aim was to obtain a recommendation for the location of a vegan restaurant and it has been limited to a considerably small area.</a:t>
            </a:r>
          </a:p>
        </p:txBody>
      </p:sp>
      <p:pic>
        <p:nvPicPr>
          <p:cNvPr id="4" name="Picture 4" descr="plate of vegan fo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50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the data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11298319" cy="3599316"/>
          </a:xfrm>
        </p:spPr>
        <p:txBody>
          <a:bodyPr/>
          <a:lstStyle/>
          <a:p>
            <a:r>
              <a:rPr lang="en-US" dirty="0"/>
              <a:t>For this work we will first use the data provided by the government of the City of Madrid. </a:t>
            </a:r>
            <a:r>
              <a:rPr lang="en-US" sz="1800" dirty="0">
                <a:solidFill>
                  <a:srgbClr val="0070C0"/>
                </a:solidFill>
              </a:rPr>
              <a:t>h</a:t>
            </a:r>
            <a:r>
              <a:rPr lang="en-US" sz="1800" dirty="0" smtClean="0">
                <a:solidFill>
                  <a:srgbClr val="0070C0"/>
                </a:solidFill>
              </a:rPr>
              <a:t>ttp://</a:t>
            </a:r>
            <a:r>
              <a:rPr lang="en-US" sz="1800" dirty="0">
                <a:solidFill>
                  <a:srgbClr val="0070C0"/>
                </a:solidFill>
              </a:rPr>
              <a:t>www.madrid.org/iestadis/fijas/clasificaciones/descarga/cobar18.xls </a:t>
            </a:r>
            <a:endParaRPr lang="en-US" sz="1800" dirty="0" smtClean="0">
              <a:solidFill>
                <a:srgbClr val="0070C0"/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/>
              <a:t>second file is obtained which can be configured for downloading at the town hall site with all the coordinates of the </a:t>
            </a:r>
            <a:r>
              <a:rPr lang="en-US" dirty="0"/>
              <a:t>neighborhood </a:t>
            </a:r>
            <a:r>
              <a:rPr lang="en-US" dirty="0"/>
              <a:t>of the capital of </a:t>
            </a:r>
            <a:r>
              <a:rPr lang="en-US" dirty="0" smtClean="0"/>
              <a:t>Spain. </a:t>
            </a:r>
            <a:r>
              <a:rPr lang="en-US" sz="1800" dirty="0" smtClean="0">
                <a:solidFill>
                  <a:srgbClr val="0070C0"/>
                </a:solidFill>
              </a:rPr>
              <a:t>https</a:t>
            </a:r>
            <a:r>
              <a:rPr lang="en-US" sz="1800" dirty="0">
                <a:solidFill>
                  <a:srgbClr val="0070C0"/>
                </a:solidFill>
              </a:rPr>
              <a:t>://</a:t>
            </a:r>
            <a:r>
              <a:rPr lang="en-US" sz="1800" dirty="0" smtClean="0">
                <a:solidFill>
                  <a:srgbClr val="0070C0"/>
                </a:solidFill>
              </a:rPr>
              <a:t>www.madrid.es/portal/site/munimadrid</a:t>
            </a:r>
          </a:p>
          <a:p>
            <a:r>
              <a:rPr lang="en-US" dirty="0"/>
              <a:t>From the local government statistics website, a new downloadable one can be configured with the information on the evolution of the population in the last ten </a:t>
            </a:r>
            <a:r>
              <a:rPr lang="en-US" dirty="0"/>
              <a:t>years. </a:t>
            </a:r>
            <a:r>
              <a:rPr lang="en-US" sz="1800" dirty="0">
                <a:solidFill>
                  <a:srgbClr val="0070C0"/>
                </a:solidFill>
              </a:rPr>
              <a:t>http://</a:t>
            </a:r>
            <a:r>
              <a:rPr lang="en-US" sz="1800" dirty="0" smtClean="0">
                <a:solidFill>
                  <a:srgbClr val="0070C0"/>
                </a:solidFill>
              </a:rPr>
              <a:t>www-2.munimadrid.es/TSE6/control/seleccionDatosBarrio</a:t>
            </a:r>
            <a:endParaRPr lang="en-US" sz="1800" dirty="0">
              <a:solidFill>
                <a:srgbClr val="0070C0"/>
              </a:solidFill>
            </a:endParaRPr>
          </a:p>
        </p:txBody>
      </p:sp>
      <p:pic>
        <p:nvPicPr>
          <p:cNvPr id="4" name="Picture 4" descr="plate of vegan fo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3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overview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0" y="2566402"/>
            <a:ext cx="5228811" cy="37512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698" y="2566402"/>
            <a:ext cx="3238894" cy="23854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75" y="5684086"/>
            <a:ext cx="6458139" cy="6287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39335" y="1998992"/>
            <a:ext cx="348364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600" b="1" dirty="0" smtClean="0"/>
              <a:t>Government </a:t>
            </a:r>
            <a:r>
              <a:rPr lang="en-US" sz="1600" b="1" dirty="0"/>
              <a:t>of the City of </a:t>
            </a:r>
            <a:r>
              <a:rPr lang="en-US" sz="1600" b="1" dirty="0" smtClean="0"/>
              <a:t>Madrid</a:t>
            </a:r>
          </a:p>
          <a:p>
            <a:pPr algn="ctr"/>
            <a:r>
              <a:rPr lang="en-US" sz="1600" b="1" dirty="0"/>
              <a:t>(All </a:t>
            </a:r>
            <a:r>
              <a:rPr lang="en-US" sz="1600" b="1" dirty="0" smtClean="0"/>
              <a:t>neighborhoods by districts). </a:t>
            </a:r>
            <a:endParaRPr lang="en-US" sz="16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170447" y="1998992"/>
            <a:ext cx="16161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600" b="1" dirty="0" smtClean="0"/>
              <a:t>Town Hall </a:t>
            </a:r>
          </a:p>
          <a:p>
            <a:pPr algn="ctr"/>
            <a:r>
              <a:rPr lang="en-US" sz="1600" b="1" dirty="0" smtClean="0"/>
              <a:t>(Coordinates). </a:t>
            </a:r>
            <a:endParaRPr lang="en-US" sz="16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914012" y="5085159"/>
            <a:ext cx="38186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600" b="1" dirty="0"/>
              <a:t> </a:t>
            </a:r>
            <a:r>
              <a:rPr lang="en-US" sz="1600" b="1" dirty="0" smtClean="0"/>
              <a:t>Local </a:t>
            </a:r>
            <a:r>
              <a:rPr lang="en-US" sz="1600" b="1" dirty="0"/>
              <a:t>government statistics website </a:t>
            </a:r>
            <a:endParaRPr lang="en-US" sz="1600" b="1" dirty="0" smtClean="0"/>
          </a:p>
          <a:p>
            <a:pPr algn="ctr"/>
            <a:r>
              <a:rPr lang="en-US" sz="1600" b="1" dirty="0" smtClean="0"/>
              <a:t>(</a:t>
            </a:r>
            <a:r>
              <a:rPr lang="en-US" sz="1600" b="1" dirty="0"/>
              <a:t>evolution of the population). </a:t>
            </a:r>
          </a:p>
        </p:txBody>
      </p:sp>
      <p:pic>
        <p:nvPicPr>
          <p:cNvPr id="10" name="Picture 4" descr="plate of vegan foo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69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 smtClean="0">
                <a:solidFill>
                  <a:srgbClr val="FF0000"/>
                </a:solidFill>
              </a:rPr>
              <a:t>(data processing)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thing is to process the datasets to get a clean list of neighborhoods with </a:t>
            </a:r>
            <a:r>
              <a:rPr lang="en-US" dirty="0" smtClean="0"/>
              <a:t>coordinates.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03" y="3658380"/>
            <a:ext cx="3181794" cy="246731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279" y="3696993"/>
            <a:ext cx="3372321" cy="2333951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4567436" y="4497186"/>
            <a:ext cx="1839629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plate of vegan foo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97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  <a:r>
              <a:rPr lang="en-US" dirty="0" smtClean="0"/>
              <a:t>section</a:t>
            </a:r>
            <a:br>
              <a:rPr lang="en-US" dirty="0" smtClean="0"/>
            </a:br>
            <a:r>
              <a:rPr lang="en-US" sz="2000" dirty="0" smtClean="0">
                <a:solidFill>
                  <a:srgbClr val="FF0000"/>
                </a:solidFill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</a:rPr>
              <a:t>Geolocator</a:t>
            </a:r>
            <a:r>
              <a:rPr lang="en-US" sz="2000" dirty="0" smtClean="0">
                <a:solidFill>
                  <a:srgbClr val="FF0000"/>
                </a:solidFill>
              </a:rPr>
              <a:t> and Folium)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170275"/>
            <a:ext cx="9613861" cy="3765914"/>
          </a:xfrm>
        </p:spPr>
        <p:txBody>
          <a:bodyPr/>
          <a:lstStyle/>
          <a:p>
            <a:r>
              <a:rPr lang="en-US" dirty="0" smtClean="0"/>
              <a:t>We use </a:t>
            </a:r>
            <a:r>
              <a:rPr lang="en-US" dirty="0" err="1" smtClean="0">
                <a:solidFill>
                  <a:srgbClr val="FF0000"/>
                </a:solidFill>
              </a:rPr>
              <a:t>geolocator</a:t>
            </a:r>
            <a:r>
              <a:rPr lang="en-US" dirty="0" smtClean="0"/>
              <a:t> to find coordinates of the city.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At this point we are ready for </a:t>
            </a:r>
            <a:r>
              <a:rPr lang="en-US" dirty="0"/>
              <a:t>visualize the </a:t>
            </a:r>
            <a:r>
              <a:rPr lang="en-US" dirty="0" smtClean="0"/>
              <a:t>neighborhoods distribution using </a:t>
            </a:r>
            <a:r>
              <a:rPr lang="en-US" dirty="0" smtClean="0">
                <a:solidFill>
                  <a:srgbClr val="FF0000"/>
                </a:solidFill>
              </a:rPr>
              <a:t>folium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512" y="4353177"/>
            <a:ext cx="4012576" cy="24156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0" y="4764740"/>
            <a:ext cx="4531570" cy="1979150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5175919" y="5366902"/>
            <a:ext cx="2211374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594" y="2653345"/>
            <a:ext cx="4788599" cy="1108724"/>
          </a:xfrm>
          <a:prstGeom prst="rect">
            <a:avLst/>
          </a:prstGeom>
        </p:spPr>
      </p:pic>
      <p:pic>
        <p:nvPicPr>
          <p:cNvPr id="8" name="Picture 4" descr="plate of vegan foo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68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Foursquare API)</a:t>
            </a:r>
            <a:endParaRPr lang="en-US" sz="2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the total number of places that offer vegan food by neighborhood we use Foursquare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categoryIds</a:t>
            </a:r>
            <a:r>
              <a:rPr lang="en-US" dirty="0">
                <a:solidFill>
                  <a:srgbClr val="0070C0"/>
                </a:solidFill>
              </a:rPr>
              <a:t>='4bf58dd8d48988d1d3941735'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24" y="3424774"/>
            <a:ext cx="8573696" cy="22196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5623" y="5644409"/>
            <a:ext cx="46265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</a:rPr>
              <a:t>584</a:t>
            </a:r>
            <a:r>
              <a:rPr lang="en-US" dirty="0"/>
              <a:t> records of vegan </a:t>
            </a:r>
            <a:r>
              <a:rPr lang="en-US" dirty="0" smtClean="0"/>
              <a:t>restaurants.</a:t>
            </a:r>
            <a:endParaRPr lang="en-US" dirty="0"/>
          </a:p>
        </p:txBody>
      </p:sp>
      <p:pic>
        <p:nvPicPr>
          <p:cNvPr id="6" name="Picture 4" descr="plate of vegan f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57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 smtClean="0">
                <a:solidFill>
                  <a:srgbClr val="FF0000"/>
                </a:solidFill>
              </a:rPr>
              <a:t>(Folium for Restaurants distribution)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54" y="2313078"/>
            <a:ext cx="6935168" cy="4077269"/>
          </a:xfrm>
          <a:prstGeom prst="rect">
            <a:avLst/>
          </a:prstGeom>
        </p:spPr>
      </p:pic>
      <p:pic>
        <p:nvPicPr>
          <p:cNvPr id="5" name="Picture 4" descr="plate of vegan f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1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section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Processing results)</a:t>
            </a:r>
            <a:endParaRPr lang="en-US" sz="2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per </a:t>
            </a:r>
            <a:r>
              <a:rPr lang="en-US" dirty="0" smtClean="0"/>
              <a:t>neighborhood</a:t>
            </a:r>
            <a:r>
              <a:rPr lang="es-ES" dirty="0" smtClean="0"/>
              <a:t>: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81" y="2801389"/>
            <a:ext cx="7750903" cy="3898669"/>
          </a:xfrm>
          <a:prstGeom prst="rect">
            <a:avLst/>
          </a:prstGeom>
        </p:spPr>
      </p:pic>
      <p:pic>
        <p:nvPicPr>
          <p:cNvPr id="5" name="Picture 4" descr="plate of vegan fo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6238"/>
          <a:stretch/>
        </p:blipFill>
        <p:spPr bwMode="auto">
          <a:xfrm>
            <a:off x="10579330" y="602114"/>
            <a:ext cx="1604357" cy="137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70484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167</TotalTime>
  <Words>733</Words>
  <Application>Microsoft Office PowerPoint</Application>
  <PresentationFormat>Panorámica</PresentationFormat>
  <Paragraphs>92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Trebuchet MS</vt:lpstr>
      <vt:lpstr>Berlín</vt:lpstr>
      <vt:lpstr>New Vegan Restaurant in Madrid</vt:lpstr>
      <vt:lpstr> Problem:</vt:lpstr>
      <vt:lpstr>Description of the data</vt:lpstr>
      <vt:lpstr>Data overview</vt:lpstr>
      <vt:lpstr>Methodology section (data processing)</vt:lpstr>
      <vt:lpstr>Methodology section (Geolocator and Folium)</vt:lpstr>
      <vt:lpstr>Methodology section (Foursquare API)</vt:lpstr>
      <vt:lpstr>Methodology section (Folium for Restaurants distribution)</vt:lpstr>
      <vt:lpstr>Methodology section (Processing results)</vt:lpstr>
      <vt:lpstr>Methodology section (Processing the results)</vt:lpstr>
      <vt:lpstr>Methodology section (k-means clustering)</vt:lpstr>
      <vt:lpstr>Methodology section (Vegan venues – Neighborhoods / matplotlib.pyplot)</vt:lpstr>
      <vt:lpstr>Methodology section (Foursquare API / matplotlib.pyplot)</vt:lpstr>
      <vt:lpstr>Methodology section (New variable)</vt:lpstr>
      <vt:lpstr>Methodology section (Foursquare API / matplotlib.pyplot)</vt:lpstr>
      <vt:lpstr>Methodology section (Processing results / join)</vt:lpstr>
      <vt:lpstr>Methodology section (Almost done)</vt:lpstr>
      <vt:lpstr>Methodology section (Evolution of population / area plot )</vt:lpstr>
      <vt:lpstr>Final decision </vt:lpstr>
      <vt:lpstr>Conclusions: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Vegan Restaurant in Madrid</dc:title>
  <dc:creator>ADEL RIVAS SUAREZ</dc:creator>
  <cp:lastModifiedBy>ADEL RIVAS SUAREZ</cp:lastModifiedBy>
  <cp:revision>17</cp:revision>
  <dcterms:created xsi:type="dcterms:W3CDTF">2020-05-13T10:50:04Z</dcterms:created>
  <dcterms:modified xsi:type="dcterms:W3CDTF">2020-05-13T13:37:42Z</dcterms:modified>
</cp:coreProperties>
</file>